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sldIdLst>
    <p:sldId id="258" r:id="rId2"/>
    <p:sldId id="261" r:id="rId3"/>
    <p:sldId id="259" r:id="rId4"/>
    <p:sldId id="27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5" r:id="rId13"/>
    <p:sldId id="278" r:id="rId14"/>
    <p:sldId id="282" r:id="rId15"/>
    <p:sldId id="283" r:id="rId16"/>
    <p:sldId id="284" r:id="rId17"/>
    <p:sldId id="285" r:id="rId18"/>
    <p:sldId id="288" r:id="rId19"/>
    <p:sldId id="270" r:id="rId20"/>
    <p:sldId id="271" r:id="rId21"/>
    <p:sldId id="272" r:id="rId22"/>
    <p:sldId id="273" r:id="rId23"/>
    <p:sldId id="262" r:id="rId24"/>
    <p:sldId id="274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4" autoAdjust="0"/>
    <p:restoredTop sz="67939" autoAdjust="0"/>
  </p:normalViewPr>
  <p:slideViewPr>
    <p:cSldViewPr snapToGrid="0">
      <p:cViewPr>
        <p:scale>
          <a:sx n="60" d="100"/>
          <a:sy n="60" d="100"/>
        </p:scale>
        <p:origin x="-512" y="-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D1F9-3112-4AFD-B204-B91C05CD773E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3DC96-B5F8-4DF1-90B2-19AF2BC8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 panose="02040503050406030204" pitchFamily="18" charset="0"/>
                  </a:rPr>
                  <a:t>𝐶𝐹=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(1 𝑚𝑚)/(𝑑 𝑝𝑖𝑥𝑒𝑙𝑠)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8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Diameter: </a:t>
            </a:r>
          </a:p>
          <a:p>
            <a:r>
              <a:rPr lang="en-US" dirty="0" smtClean="0"/>
              <a:t>&lt;2-4</a:t>
            </a:r>
            <a:r>
              <a:rPr lang="en-US" baseline="0" dirty="0" smtClean="0"/>
              <a:t> score of 100-66.7</a:t>
            </a:r>
          </a:p>
          <a:p>
            <a:r>
              <a:rPr lang="en-US" baseline="0" dirty="0" smtClean="0"/>
              <a:t>4-6 score of 66.7-33.3</a:t>
            </a:r>
          </a:p>
          <a:p>
            <a:r>
              <a:rPr lang="en-US" baseline="0" dirty="0" smtClean="0"/>
              <a:t>6-&gt;8 score of 33.3-0</a:t>
            </a:r>
          </a:p>
          <a:p>
            <a:r>
              <a:rPr lang="en-US" baseline="0" dirty="0" smtClean="0"/>
              <a:t>Score= 100-16.667*(diameter-2)  (unless &lt;2 or &gt;8)</a:t>
            </a:r>
          </a:p>
          <a:p>
            <a:endParaRPr lang="en-US" baseline="0" dirty="0" smtClean="0"/>
          </a:p>
          <a:p>
            <a:r>
              <a:rPr lang="en-US" dirty="0" smtClean="0"/>
              <a:t>Evolving-radially:</a:t>
            </a:r>
          </a:p>
          <a:p>
            <a:r>
              <a:rPr lang="en-US" dirty="0" smtClean="0"/>
              <a:t>0-.065 </a:t>
            </a:r>
            <a:r>
              <a:rPr lang="en-US" baseline="0" dirty="0" smtClean="0"/>
              <a:t>score of 100-66.7</a:t>
            </a:r>
          </a:p>
          <a:p>
            <a:r>
              <a:rPr lang="en-US" baseline="0" dirty="0" smtClean="0"/>
              <a:t>.065-.13 score of 66.7-33.3</a:t>
            </a:r>
          </a:p>
          <a:p>
            <a:r>
              <a:rPr lang="en-US" baseline="0" dirty="0" smtClean="0"/>
              <a:t>.13- &gt;.195 score of 33.3-0</a:t>
            </a:r>
          </a:p>
          <a:p>
            <a:r>
              <a:rPr lang="en-US" baseline="0" dirty="0" smtClean="0"/>
              <a:t>Score= 100-512.8205*(diameter)</a:t>
            </a:r>
          </a:p>
          <a:p>
            <a:endParaRPr lang="en-US" baseline="0" dirty="0" smtClean="0"/>
          </a:p>
          <a:p>
            <a:r>
              <a:rPr lang="en-US" dirty="0" smtClean="0"/>
              <a:t>Evolving-vertically:</a:t>
            </a:r>
          </a:p>
          <a:p>
            <a:r>
              <a:rPr lang="en-US" dirty="0" smtClean="0"/>
              <a:t>0-.0325 </a:t>
            </a:r>
            <a:r>
              <a:rPr lang="en-US" baseline="0" dirty="0" smtClean="0"/>
              <a:t>score of 100-66.7</a:t>
            </a:r>
          </a:p>
          <a:p>
            <a:r>
              <a:rPr lang="en-US" baseline="0" dirty="0" smtClean="0"/>
              <a:t>.0325-.065 score of 66.7-33.3</a:t>
            </a:r>
          </a:p>
          <a:p>
            <a:r>
              <a:rPr lang="en-US" baseline="0" dirty="0" smtClean="0"/>
              <a:t>.065- &gt;.0975 score of 33.3-0</a:t>
            </a:r>
          </a:p>
          <a:p>
            <a:r>
              <a:rPr lang="en-US" baseline="0" dirty="0" smtClean="0"/>
              <a:t>Score= 100-1025.641*(diameter)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this fit into ABCDE?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08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3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2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7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6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2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7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A4B3-10A9-4FB4-8FAB-D1CF3782B0F6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MegaDerm</a:t>
            </a:r>
            <a:r>
              <a:rPr lang="en-US" dirty="0" smtClean="0"/>
              <a:t> 3000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Team 9</a:t>
            </a:r>
          </a:p>
          <a:p>
            <a:r>
              <a:rPr lang="en-US" dirty="0" smtClean="0"/>
              <a:t>Kristen Hagan</a:t>
            </a:r>
          </a:p>
          <a:p>
            <a:r>
              <a:rPr lang="en-US" dirty="0" err="1" smtClean="0"/>
              <a:t>Mahy</a:t>
            </a:r>
            <a:r>
              <a:rPr lang="en-US" dirty="0" smtClean="0"/>
              <a:t> Hussain</a:t>
            </a:r>
          </a:p>
          <a:p>
            <a:r>
              <a:rPr lang="en-US" dirty="0" smtClean="0"/>
              <a:t>Laura Kenyon</a:t>
            </a:r>
          </a:p>
          <a:p>
            <a:r>
              <a:rPr lang="en-US" dirty="0" smtClean="0"/>
              <a:t>Thomas Leahy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69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0901" y="0"/>
            <a:ext cx="2141099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400" dirty="0" smtClean="0"/>
                  <a:t>Circularity Index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 smtClean="0"/>
                  <a:t>A measure of how much of a</a:t>
                </a:r>
                <a:br>
                  <a:rPr lang="en-US" sz="1400" dirty="0" smtClean="0"/>
                </a:br>
                <a:r>
                  <a:rPr lang="en-US" sz="1400" dirty="0" smtClean="0"/>
                  <a:t>perfect circle the lesion is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𝐶𝑖𝑟𝑐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𝑃𝑒𝑟𝑖𝑚𝑒𝑡𝑒𝑟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0" dirty="0" smtClean="0"/>
              </a:p>
              <a:p>
                <a:pPr algn="ctr"/>
                <a:endParaRPr lang="en-US" sz="1400" dirty="0" smtClean="0"/>
              </a:p>
              <a:p>
                <a:pPr algn="ctr"/>
                <a:r>
                  <a:rPr lang="en-US" sz="1400" dirty="0"/>
                  <a:t>w</a:t>
                </a:r>
                <a:r>
                  <a:rPr lang="en-US" sz="1400" dirty="0" smtClean="0"/>
                  <a:t>here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𝑃𝑒𝑟𝑖𝑚𝑒𝑡𝑒𝑟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𝑋𝑌𝐵𝑜𝑟𝑑𝑒𝑟𝑃𝑜𝑖𝑛𝑡𝑠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 smtClean="0"/>
              </a:p>
              <a:p>
                <a:pPr algn="ctr"/>
                <a:r>
                  <a:rPr lang="en-US" sz="1400" dirty="0" smtClean="0"/>
                  <a:t>Note: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&gt; 1, the object is elliptical.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&lt; 1, the object must have fairly jagged edges.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blipFill rotWithShape="0">
                <a:blip r:embed="rId2"/>
                <a:stretch>
                  <a:fillRect b="-798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640733" y="1394010"/>
            <a:ext cx="3154155" cy="4494623"/>
            <a:chOff x="4064792" y="398508"/>
            <a:chExt cx="3154155" cy="4494623"/>
          </a:xfrm>
        </p:grpSpPr>
        <p:sp>
          <p:nvSpPr>
            <p:cNvPr id="5" name="TextBox 4"/>
            <p:cNvSpPr txBox="1"/>
            <p:nvPr/>
          </p:nvSpPr>
          <p:spPr>
            <a:xfrm>
              <a:off x="4064792" y="398508"/>
              <a:ext cx="3154155" cy="44946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Plane of Symmetry Testing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Rotate through </a:t>
              </a:r>
              <a:r>
                <a:rPr lang="el-GR" sz="1400" dirty="0" smtClean="0"/>
                <a:t>θ</a:t>
              </a:r>
              <a:r>
                <a:rPr lang="en-US" sz="1400" dirty="0" smtClean="0"/>
                <a:t> from 0° to 179°.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Overlap the image across the line of symmetry and calculate the percent match.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Output the highest percent match as the symmetry coefficient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678331" y="2018066"/>
              <a:ext cx="1927075" cy="2192273"/>
              <a:chOff x="9689431" y="3037453"/>
              <a:chExt cx="1927075" cy="219227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689431" y="3037453"/>
                <a:ext cx="1927075" cy="2192273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9689431" y="3501250"/>
                <a:ext cx="1927075" cy="886374"/>
                <a:chOff x="9689431" y="3501250"/>
                <a:chExt cx="1927075" cy="886374"/>
              </a:xfrm>
            </p:grpSpPr>
            <p:sp>
              <p:nvSpPr>
                <p:cNvPr id="2" name="Oval 1"/>
                <p:cNvSpPr/>
                <p:nvPr/>
              </p:nvSpPr>
              <p:spPr>
                <a:xfrm>
                  <a:off x="10548694" y="4013273"/>
                  <a:ext cx="208548" cy="2406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/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9689431" y="4133590"/>
                  <a:ext cx="1927075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Arc 14"/>
                <p:cNvSpPr/>
                <p:nvPr/>
              </p:nvSpPr>
              <p:spPr>
                <a:xfrm>
                  <a:off x="10548694" y="3879552"/>
                  <a:ext cx="677159" cy="508072"/>
                </a:xfrm>
                <a:prstGeom prst="arc">
                  <a:avLst/>
                </a:prstGeom>
                <a:ln w="31750">
                  <a:solidFill>
                    <a:srgbClr val="FF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0768468" y="3501250"/>
                  <a:ext cx="3529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FF0000"/>
                      </a:solidFill>
                    </a:rPr>
                    <a:t>θ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40" name="Group 39"/>
          <p:cNvGrpSpPr/>
          <p:nvPr/>
        </p:nvGrpSpPr>
        <p:grpSpPr>
          <a:xfrm>
            <a:off x="8408427" y="1315252"/>
            <a:ext cx="3314092" cy="4652137"/>
            <a:chOff x="8524068" y="1252717"/>
            <a:chExt cx="3314092" cy="4652137"/>
          </a:xfrm>
        </p:grpSpPr>
        <p:sp>
          <p:nvSpPr>
            <p:cNvPr id="22" name="TextBox 21"/>
            <p:cNvSpPr txBox="1"/>
            <p:nvPr/>
          </p:nvSpPr>
          <p:spPr>
            <a:xfrm>
              <a:off x="8524068" y="1252717"/>
              <a:ext cx="3314092" cy="465213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Difference in Elliptical Perimeter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Fit the object to an ellipse based off of major and minor axes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Calculate the difference in perimeters between the two as a percentage (object perimeter as described previously). A higher percentage value means the object has more jagged edges.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312118" y="3567119"/>
              <a:ext cx="1927075" cy="2192273"/>
              <a:chOff x="9944063" y="3331483"/>
              <a:chExt cx="1927075" cy="219227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944063" y="3331483"/>
                <a:ext cx="1927075" cy="2192273"/>
              </a:xfrm>
              <a:prstGeom prst="rect">
                <a:avLst/>
              </a:prstGeom>
            </p:spPr>
          </p:pic>
          <p:sp>
            <p:nvSpPr>
              <p:cNvPr id="26" name="Oval 25"/>
              <p:cNvSpPr/>
              <p:nvPr/>
            </p:nvSpPr>
            <p:spPr>
              <a:xfrm>
                <a:off x="10276888" y="3555200"/>
                <a:ext cx="1251283" cy="1742941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Connector 33"/>
          <p:cNvCxnSpPr>
            <a:stCxn id="26" idx="6"/>
            <a:endCxn id="26" idx="2"/>
          </p:cNvCxnSpPr>
          <p:nvPr/>
        </p:nvCxnSpPr>
        <p:spPr>
          <a:xfrm flipH="1">
            <a:off x="9529302" y="4724842"/>
            <a:ext cx="12512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0"/>
            <a:endCxn id="26" idx="4"/>
          </p:cNvCxnSpPr>
          <p:nvPr/>
        </p:nvCxnSpPr>
        <p:spPr>
          <a:xfrm>
            <a:off x="10154944" y="3853371"/>
            <a:ext cx="0" cy="17429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" idx="3"/>
            <a:endCxn id="5" idx="1"/>
          </p:cNvCxnSpPr>
          <p:nvPr/>
        </p:nvCxnSpPr>
        <p:spPr>
          <a:xfrm>
            <a:off x="4041766" y="3641320"/>
            <a:ext cx="59896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22" idx="1"/>
          </p:cNvCxnSpPr>
          <p:nvPr/>
        </p:nvCxnSpPr>
        <p:spPr>
          <a:xfrm flipV="1">
            <a:off x="7794888" y="3641321"/>
            <a:ext cx="613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07299" y="0"/>
            <a:ext cx="2184701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  <a:br>
              <a:rPr lang="en-US" dirty="0" smtClean="0"/>
            </a:br>
            <a:r>
              <a:rPr lang="en-US" dirty="0" smtClean="0"/>
              <a:t>Variation </a:t>
            </a:r>
            <a:r>
              <a:rPr lang="en-US" dirty="0"/>
              <a:t>C</a:t>
            </a:r>
            <a:r>
              <a:rPr lang="en-US" dirty="0" smtClean="0"/>
              <a:t>oefficients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6605" y="1076111"/>
            <a:ext cx="102298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Analyzing the ABCDE’s of inputted lesions</a:t>
            </a:r>
          </a:p>
          <a:p>
            <a:endParaRPr lang="en-US" sz="2800" dirty="0" smtClean="0"/>
          </a:p>
          <a:p>
            <a:r>
              <a:rPr lang="en-US" sz="3200" b="1" dirty="0" smtClean="0"/>
              <a:t>A</a:t>
            </a:r>
            <a:r>
              <a:rPr lang="en-US" sz="2800" dirty="0" smtClean="0"/>
              <a:t>symmetry</a:t>
            </a:r>
          </a:p>
          <a:p>
            <a:r>
              <a:rPr lang="en-US" sz="3200" b="1" dirty="0" smtClean="0"/>
              <a:t>B</a:t>
            </a:r>
            <a:r>
              <a:rPr lang="en-US" sz="2800" dirty="0" smtClean="0"/>
              <a:t>order</a:t>
            </a:r>
          </a:p>
          <a:p>
            <a:r>
              <a:rPr lang="en-US" sz="3200" b="1" dirty="0" smtClean="0"/>
              <a:t>C</a:t>
            </a:r>
            <a:r>
              <a:rPr lang="en-US" sz="2800" dirty="0" smtClean="0"/>
              <a:t>olor </a:t>
            </a:r>
            <a:endParaRPr lang="en-US" sz="2800" dirty="0"/>
          </a:p>
          <a:p>
            <a:r>
              <a:rPr lang="en-US" sz="3200" b="1" dirty="0" smtClean="0"/>
              <a:t>D</a:t>
            </a:r>
            <a:r>
              <a:rPr lang="en-US" sz="2800" dirty="0" smtClean="0"/>
              <a:t>iameter</a:t>
            </a:r>
          </a:p>
          <a:p>
            <a:r>
              <a:rPr lang="en-US" sz="3200" b="1" dirty="0" smtClean="0"/>
              <a:t>E</a:t>
            </a:r>
            <a:r>
              <a:rPr lang="en-US" sz="2800" dirty="0" smtClean="0"/>
              <a:t>volving</a:t>
            </a:r>
          </a:p>
        </p:txBody>
      </p:sp>
    </p:spTree>
    <p:extLst>
      <p:ext uri="{BB962C8B-B14F-4D97-AF65-F5344CB8AC3E}">
        <p14:creationId xmlns:p14="http://schemas.microsoft.com/office/powerpoint/2010/main" val="134740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190308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</a:t>
            </a:r>
            <a:r>
              <a:rPr lang="en-US" sz="2800" dirty="0"/>
              <a:t>symmetry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493" y="2960077"/>
            <a:ext cx="2962589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“</a:t>
            </a:r>
            <a:r>
              <a:rPr lang="en-US" dirty="0" err="1" smtClean="0"/>
              <a:t>maxPercentOverlap</a:t>
            </a:r>
            <a:r>
              <a:rPr lang="en-US" dirty="0" smtClean="0"/>
              <a:t>” from plane of symmetry testing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742" y="20155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maxPercentoverlap</a:t>
            </a:r>
            <a:r>
              <a:rPr lang="en-US" dirty="0" smtClean="0"/>
              <a:t>= 0-33.3%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450" y="3264876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maxPercentoverlap</a:t>
            </a:r>
            <a:r>
              <a:rPr lang="en-US" dirty="0" smtClean="0"/>
              <a:t>= 33.3-66.7%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7693" y="4496476"/>
            <a:ext cx="32542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maxPercentoverlap</a:t>
            </a:r>
            <a:r>
              <a:rPr lang="en-US" dirty="0" smtClean="0"/>
              <a:t>= 66.7-100% 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 flipV="1">
            <a:off x="3271082" y="2200247"/>
            <a:ext cx="999660" cy="12214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271082" y="3421742"/>
            <a:ext cx="1017368" cy="1663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271082" y="3421742"/>
            <a:ext cx="1036611" cy="1259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29" idx="1"/>
          </p:cNvCxnSpPr>
          <p:nvPr/>
        </p:nvCxnSpPr>
        <p:spPr>
          <a:xfrm>
            <a:off x="7233331" y="2200247"/>
            <a:ext cx="1398954" cy="187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31" idx="1"/>
          </p:cNvCxnSpPr>
          <p:nvPr/>
        </p:nvCxnSpPr>
        <p:spPr>
          <a:xfrm>
            <a:off x="7561974" y="4681142"/>
            <a:ext cx="1066683" cy="83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30" idx="1"/>
          </p:cNvCxnSpPr>
          <p:nvPr/>
        </p:nvCxnSpPr>
        <p:spPr>
          <a:xfrm flipV="1">
            <a:off x="7251039" y="3459974"/>
            <a:ext cx="1406646" cy="1280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32285" y="1895837"/>
            <a:ext cx="306985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Warning: lesion asymmetrical, highly suspicious.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57685" y="3136808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Caution: lesion somewhat asymmetrical, suspicious.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628657" y="45047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Lesion symmetrical.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61286" y="1397000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0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122173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B</a:t>
            </a:r>
            <a:r>
              <a:rPr lang="en-US" sz="2800" dirty="0" smtClean="0"/>
              <a:t>order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493" y="2960077"/>
            <a:ext cx="2962589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“</a:t>
            </a:r>
            <a:r>
              <a:rPr lang="en-US" dirty="0" err="1" smtClean="0"/>
              <a:t>deltaPerimeter</a:t>
            </a:r>
            <a:r>
              <a:rPr lang="en-US" dirty="0" smtClean="0"/>
              <a:t>” from difference in elliptical perimeter testing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742" y="20155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deltaPerimeter</a:t>
            </a:r>
            <a:r>
              <a:rPr lang="en-US" dirty="0" smtClean="0"/>
              <a:t>= 0-33.3%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450" y="3264876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deltaPerimeter</a:t>
            </a:r>
            <a:r>
              <a:rPr lang="en-US" dirty="0" smtClean="0"/>
              <a:t>= 33.3-66.7%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7693" y="4496476"/>
            <a:ext cx="32542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deltaPerimeter</a:t>
            </a:r>
            <a:r>
              <a:rPr lang="en-US" dirty="0" smtClean="0"/>
              <a:t>= 66.7-100% 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 flipV="1">
            <a:off x="3271082" y="2200247"/>
            <a:ext cx="999660" cy="12214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271082" y="3421742"/>
            <a:ext cx="1017368" cy="27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271082" y="3421742"/>
            <a:ext cx="1036611" cy="1259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29" idx="1"/>
          </p:cNvCxnSpPr>
          <p:nvPr/>
        </p:nvCxnSpPr>
        <p:spPr>
          <a:xfrm flipV="1">
            <a:off x="7233331" y="2194215"/>
            <a:ext cx="1398954" cy="60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31" idx="1"/>
          </p:cNvCxnSpPr>
          <p:nvPr/>
        </p:nvCxnSpPr>
        <p:spPr>
          <a:xfrm>
            <a:off x="7561974" y="4681142"/>
            <a:ext cx="1066683" cy="1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30" idx="1"/>
          </p:cNvCxnSpPr>
          <p:nvPr/>
        </p:nvCxnSpPr>
        <p:spPr>
          <a:xfrm>
            <a:off x="7251039" y="3449542"/>
            <a:ext cx="1406646" cy="104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32285" y="1732550"/>
            <a:ext cx="3069858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Warning: lesion has ragged, irregular shape, highly suspicious.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57685" y="3136808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Caution: lesion has somewhat irregular shape, suspicious.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628657" y="4359637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Lesion has regular, round shape.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61286" y="1360714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98817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C</a:t>
            </a:r>
            <a:r>
              <a:rPr lang="en-US" sz="2800" dirty="0" smtClean="0"/>
              <a:t>olor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493" y="2960077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“SSI” between lesions.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742" y="2051867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SSI= 0-33.3%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450" y="3264876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SSI= 33.3-66.7%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7693" y="4496476"/>
            <a:ext cx="32542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SSI= 66.7-100% 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 flipV="1">
            <a:off x="3271082" y="2236533"/>
            <a:ext cx="999660" cy="10467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271082" y="3283243"/>
            <a:ext cx="1017368" cy="1662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271082" y="3283243"/>
            <a:ext cx="1036611" cy="13978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29" idx="1"/>
          </p:cNvCxnSpPr>
          <p:nvPr/>
        </p:nvCxnSpPr>
        <p:spPr>
          <a:xfrm>
            <a:off x="7233331" y="2236533"/>
            <a:ext cx="1398954" cy="6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31" idx="1"/>
          </p:cNvCxnSpPr>
          <p:nvPr/>
        </p:nvCxnSpPr>
        <p:spPr>
          <a:xfrm>
            <a:off x="7561974" y="4681142"/>
            <a:ext cx="1066683" cy="83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30" idx="1"/>
          </p:cNvCxnSpPr>
          <p:nvPr/>
        </p:nvCxnSpPr>
        <p:spPr>
          <a:xfrm flipV="1">
            <a:off x="7251039" y="3441831"/>
            <a:ext cx="1406646" cy="77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32285" y="1913980"/>
            <a:ext cx="306985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Warning: color variegated, highly suspicious.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57685" y="3118665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Caution: color somewhat variegated, suspicious.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628657" y="45047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 evenly distributed.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61286" y="1360714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15873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D</a:t>
            </a:r>
            <a:r>
              <a:rPr lang="en-US" sz="2800" dirty="0" smtClean="0"/>
              <a:t>iameter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493" y="2960077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“diameter” from major axis approximation.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742" y="2015581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Diameter= &gt; 6mm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8450" y="3264876"/>
            <a:ext cx="29625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Diameter= 4-6mm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7693" y="4496476"/>
            <a:ext cx="325428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Diameter= &lt; 4mm 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 flipV="1">
            <a:off x="3271082" y="2200247"/>
            <a:ext cx="999660" cy="10829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271082" y="3283243"/>
            <a:ext cx="1017368" cy="1662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271082" y="3283243"/>
            <a:ext cx="1036611" cy="13978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29" idx="1"/>
          </p:cNvCxnSpPr>
          <p:nvPr/>
        </p:nvCxnSpPr>
        <p:spPr>
          <a:xfrm flipV="1">
            <a:off x="7233331" y="2182717"/>
            <a:ext cx="1398954" cy="175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31" idx="1"/>
          </p:cNvCxnSpPr>
          <p:nvPr/>
        </p:nvCxnSpPr>
        <p:spPr>
          <a:xfrm>
            <a:off x="7561974" y="4681142"/>
            <a:ext cx="1066683" cy="1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30" idx="1"/>
          </p:cNvCxnSpPr>
          <p:nvPr/>
        </p:nvCxnSpPr>
        <p:spPr>
          <a:xfrm>
            <a:off x="7251039" y="3449542"/>
            <a:ext cx="1406646" cy="104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32285" y="1859551"/>
            <a:ext cx="306985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Warning: lesion is large in diameter, highly suspicious.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57685" y="3136808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Caution: lesion is somewhat large in diameter, suspicious.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628657" y="4359637"/>
            <a:ext cx="296258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Lesion has regularly sized diameter.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61286" y="1360714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8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579" y="573305"/>
            <a:ext cx="142103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</a:t>
            </a:r>
            <a:r>
              <a:rPr lang="en-US" sz="2800" dirty="0" smtClean="0"/>
              <a:t>volving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235998" y="19243"/>
            <a:ext cx="2976029" cy="369332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 and Time-lapse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98779" y="598715"/>
            <a:ext cx="11248507" cy="3010028"/>
            <a:chOff x="453636" y="1360714"/>
            <a:chExt cx="11248507" cy="3010028"/>
          </a:xfrm>
        </p:grpSpPr>
        <p:sp>
          <p:nvSpPr>
            <p:cNvPr id="4" name="TextBox 3"/>
            <p:cNvSpPr txBox="1"/>
            <p:nvPr/>
          </p:nvSpPr>
          <p:spPr>
            <a:xfrm>
              <a:off x="453636" y="2488362"/>
              <a:ext cx="2962589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Calculate “</a:t>
              </a:r>
              <a:r>
                <a:rPr lang="en-US" dirty="0" err="1" smtClean="0"/>
                <a:t>radialgrowthrate</a:t>
              </a:r>
              <a:r>
                <a:rPr lang="en-US" dirty="0" smtClean="0"/>
                <a:t>”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70742" y="1894645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R</a:t>
              </a:r>
              <a:r>
                <a:rPr lang="en-US" dirty="0" err="1" smtClean="0"/>
                <a:t>adialgrowthrate</a:t>
              </a:r>
              <a:r>
                <a:rPr lang="en-US" dirty="0"/>
                <a:t> </a:t>
              </a:r>
              <a:r>
                <a:rPr lang="en-US" dirty="0" smtClean="0"/>
                <a:t>&gt;</a:t>
              </a:r>
              <a:r>
                <a:rPr lang="en-US" dirty="0" smtClean="0"/>
                <a:t> 0.13mm/month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70307" y="2837524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Radialgrowthrate</a:t>
              </a:r>
              <a:r>
                <a:rPr lang="en-US" dirty="0" smtClean="0"/>
                <a:t>= 0.065-0.13mm/month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35121" y="3724411"/>
              <a:ext cx="325428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Radialgrowthrate</a:t>
              </a:r>
              <a:r>
                <a:rPr lang="en-US" dirty="0"/>
                <a:t> </a:t>
              </a:r>
              <a:r>
                <a:rPr lang="en-US" dirty="0" smtClean="0"/>
                <a:t>&lt; 0.065mm/month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 flipV="1">
              <a:off x="3416225" y="2217811"/>
              <a:ext cx="854517" cy="4552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7" idx="1"/>
            </p:cNvCxnSpPr>
            <p:nvPr/>
          </p:nvCxnSpPr>
          <p:spPr>
            <a:xfrm>
              <a:off x="3416225" y="2673028"/>
              <a:ext cx="854082" cy="48766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8" idx="1"/>
            </p:cNvCxnSpPr>
            <p:nvPr/>
          </p:nvCxnSpPr>
          <p:spPr>
            <a:xfrm>
              <a:off x="3416225" y="2673028"/>
              <a:ext cx="818896" cy="13745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3"/>
              <a:endCxn id="29" idx="1"/>
            </p:cNvCxnSpPr>
            <p:nvPr/>
          </p:nvCxnSpPr>
          <p:spPr>
            <a:xfrm flipV="1">
              <a:off x="7233331" y="2196808"/>
              <a:ext cx="1290097" cy="2100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3"/>
              <a:endCxn id="31" idx="1"/>
            </p:cNvCxnSpPr>
            <p:nvPr/>
          </p:nvCxnSpPr>
          <p:spPr>
            <a:xfrm flipV="1">
              <a:off x="7489402" y="4032252"/>
              <a:ext cx="994112" cy="1532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3"/>
              <a:endCxn id="30" idx="1"/>
            </p:cNvCxnSpPr>
            <p:nvPr/>
          </p:nvCxnSpPr>
          <p:spPr>
            <a:xfrm flipV="1">
              <a:off x="7232896" y="3151545"/>
              <a:ext cx="1261504" cy="91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523428" y="1873642"/>
              <a:ext cx="3069858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Warning: lesion rapidly growing radially.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94400" y="2828379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Caution: lesion slowly growing radially.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83514" y="3847586"/>
              <a:ext cx="2962589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Lesion not growing radially.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561286" y="1360714"/>
              <a:ext cx="2140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5428" y="4277770"/>
            <a:ext cx="11237688" cy="2476944"/>
            <a:chOff x="355598" y="1893798"/>
            <a:chExt cx="11237688" cy="2476944"/>
          </a:xfrm>
        </p:grpSpPr>
        <p:sp>
          <p:nvSpPr>
            <p:cNvPr id="34" name="TextBox 33"/>
            <p:cNvSpPr txBox="1"/>
            <p:nvPr/>
          </p:nvSpPr>
          <p:spPr>
            <a:xfrm>
              <a:off x="355598" y="2488362"/>
              <a:ext cx="3060627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Calculate “</a:t>
              </a:r>
              <a:r>
                <a:rPr lang="en-US" dirty="0" err="1" smtClean="0"/>
                <a:t>verticalgrowthrate</a:t>
              </a:r>
              <a:r>
                <a:rPr lang="en-US" dirty="0" smtClean="0"/>
                <a:t>”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70742" y="1894645"/>
              <a:ext cx="3169256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Verticalgrowthrate</a:t>
              </a:r>
              <a:r>
                <a:rPr lang="en-US" dirty="0"/>
                <a:t> </a:t>
              </a:r>
              <a:r>
                <a:rPr lang="en-US" dirty="0" smtClean="0"/>
                <a:t>&gt;</a:t>
              </a:r>
              <a:r>
                <a:rPr lang="en-US" dirty="0" smtClean="0"/>
                <a:t> 0.065mm/month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70307" y="2837524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Verticalgrowthrate</a:t>
              </a:r>
              <a:r>
                <a:rPr lang="en-US" dirty="0" smtClean="0"/>
                <a:t>= 0.0325-0.065mm/month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5121" y="3724411"/>
              <a:ext cx="325428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Verticalgrowthrate</a:t>
              </a:r>
              <a:r>
                <a:rPr lang="en-US" dirty="0"/>
                <a:t> </a:t>
              </a:r>
              <a:r>
                <a:rPr lang="en-US" dirty="0" smtClean="0"/>
                <a:t>&lt; 0.0325mm/month</a:t>
              </a:r>
              <a:endParaRPr lang="en-US" dirty="0"/>
            </a:p>
          </p:txBody>
        </p:sp>
        <p:cxnSp>
          <p:nvCxnSpPr>
            <p:cNvPr id="39" name="Straight Arrow Connector 38"/>
            <p:cNvCxnSpPr>
              <a:stCxn id="34" idx="3"/>
              <a:endCxn id="35" idx="1"/>
            </p:cNvCxnSpPr>
            <p:nvPr/>
          </p:nvCxnSpPr>
          <p:spPr>
            <a:xfrm flipV="1">
              <a:off x="3416225" y="2217811"/>
              <a:ext cx="854517" cy="4552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3"/>
              <a:endCxn id="36" idx="1"/>
            </p:cNvCxnSpPr>
            <p:nvPr/>
          </p:nvCxnSpPr>
          <p:spPr>
            <a:xfrm>
              <a:off x="3416225" y="2673028"/>
              <a:ext cx="854082" cy="48766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4" idx="3"/>
              <a:endCxn id="37" idx="1"/>
            </p:cNvCxnSpPr>
            <p:nvPr/>
          </p:nvCxnSpPr>
          <p:spPr>
            <a:xfrm>
              <a:off x="3416225" y="2673028"/>
              <a:ext cx="818896" cy="13745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5" idx="3"/>
              <a:endCxn id="45" idx="1"/>
            </p:cNvCxnSpPr>
            <p:nvPr/>
          </p:nvCxnSpPr>
          <p:spPr>
            <a:xfrm flipV="1">
              <a:off x="7439998" y="2216964"/>
              <a:ext cx="1083430" cy="84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7" idx="3"/>
              <a:endCxn id="47" idx="1"/>
            </p:cNvCxnSpPr>
            <p:nvPr/>
          </p:nvCxnSpPr>
          <p:spPr>
            <a:xfrm flipV="1">
              <a:off x="7489402" y="4032252"/>
              <a:ext cx="994112" cy="1532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6" idx="3"/>
              <a:endCxn id="46" idx="1"/>
            </p:cNvCxnSpPr>
            <p:nvPr/>
          </p:nvCxnSpPr>
          <p:spPr>
            <a:xfrm flipV="1">
              <a:off x="7232896" y="3151545"/>
              <a:ext cx="1261504" cy="91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523428" y="1893798"/>
              <a:ext cx="3069858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Warning: lesion rapidly growing vertically.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494400" y="2828379"/>
              <a:ext cx="2962589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Caution: lesion slowly growing vertically.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83514" y="3847586"/>
              <a:ext cx="2962589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Lesion not growing vertically.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214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06119"/>
              </p:ext>
            </p:extLst>
          </p:nvPr>
        </p:nvGraphicFramePr>
        <p:xfrm>
          <a:off x="2364243" y="479373"/>
          <a:ext cx="8127999" cy="6123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Results (Warning, Caution,</a:t>
                      </a:r>
                      <a:r>
                        <a:rPr lang="en-US" baseline="0" dirty="0" smtClean="0"/>
                        <a:t> or Benign)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Asymmetry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Ex. Benign (94%)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Warning (22%)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Color Variegation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Caution (63%)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Benign (3mm)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Evolving-</a:t>
                      </a:r>
                      <a:r>
                        <a:rPr lang="en-US" baseline="0" dirty="0" smtClean="0"/>
                        <a:t> radially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Warning (.15mm/month)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23.1</a:t>
                      </a:r>
                      <a:endParaRPr lang="en-US" dirty="0"/>
                    </a:p>
                  </a:txBody>
                  <a:tcPr/>
                </a:tc>
              </a:tr>
              <a:tr h="707725">
                <a:tc>
                  <a:txBody>
                    <a:bodyPr/>
                    <a:lstStyle/>
                    <a:p>
                      <a:r>
                        <a:rPr lang="en-US" dirty="0" smtClean="0"/>
                        <a:t>Evolving-vertically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Ex. Caution (.04mm/month)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59.0</a:t>
                      </a:r>
                      <a:endParaRPr lang="en-US" dirty="0"/>
                    </a:p>
                  </a:txBody>
                  <a:tcPr/>
                </a:tc>
              </a:tr>
              <a:tr h="72560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Summary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Benign- 2</a:t>
                      </a:r>
                    </a:p>
                    <a:p>
                      <a:r>
                        <a:rPr lang="en-US" dirty="0" smtClean="0"/>
                        <a:t>Caution- 2</a:t>
                      </a:r>
                    </a:p>
                    <a:p>
                      <a:r>
                        <a:rPr lang="en-US" dirty="0" smtClean="0"/>
                        <a:t>Warning- 2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57.4</a:t>
                      </a:r>
                      <a:endParaRPr lang="en-US" dirty="0"/>
                    </a:p>
                  </a:txBody>
                  <a:tcPr/>
                </a:tc>
              </a:tr>
              <a:tr h="705452">
                <a:tc gridSpan="3">
                  <a:txBody>
                    <a:bodyPr/>
                    <a:lstStyle/>
                    <a:p>
                      <a:r>
                        <a:rPr lang="en-US" b="1" dirty="0" smtClean="0"/>
                        <a:t>Recommendation</a:t>
                      </a:r>
                    </a:p>
                    <a:p>
                      <a:r>
                        <a:rPr lang="en-US" b="0" baseline="0" dirty="0" smtClean="0"/>
                        <a:t>0-25: Most likely lesion is benign. Monitor monthly.</a:t>
                      </a:r>
                    </a:p>
                    <a:p>
                      <a:r>
                        <a:rPr lang="en-US" b="0" baseline="0" dirty="0" smtClean="0"/>
                        <a:t>25-50: Questionable lesion. Closely monitor biweekly.</a:t>
                      </a:r>
                    </a:p>
                    <a:p>
                      <a:r>
                        <a:rPr lang="en-US" b="0" baseline="0" dirty="0" smtClean="0"/>
                        <a:t>50-75: Suspicious lesion, consult a doctor to determine if a biopsy is necessary. </a:t>
                      </a:r>
                    </a:p>
                    <a:p>
                      <a:r>
                        <a:rPr lang="en-US" b="0" baseline="0" dirty="0" smtClean="0"/>
                        <a:t>75-100: Highly suspicious lesion, consult a doctor immediately about seeking a biopsy.</a:t>
                      </a:r>
                      <a:endParaRPr lang="en-US" b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6008" y="296334"/>
            <a:ext cx="27897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5219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39708" y="0"/>
            <a:ext cx="2052292" cy="646331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Timelapse</a:t>
            </a:r>
            <a:r>
              <a:rPr lang="en-US" dirty="0"/>
              <a:t> </a:t>
            </a:r>
            <a:r>
              <a:rPr lang="en-US" dirty="0" smtClean="0"/>
              <a:t>Creation:</a:t>
            </a:r>
          </a:p>
          <a:p>
            <a:pPr algn="ctr"/>
            <a:r>
              <a:rPr lang="en-US" dirty="0" smtClean="0"/>
              <a:t>Border Contour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8920" y="1001954"/>
            <a:ext cx="1977007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Scan through lesion cropped images to find the largest image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04193" y="863454"/>
            <a:ext cx="2590543" cy="14773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Use CF to scale all images</a:t>
            </a:r>
            <a:r>
              <a:rPr lang="en-US" b="1" dirty="0"/>
              <a:t> </a:t>
            </a:r>
            <a:r>
              <a:rPr lang="en-US" b="1" dirty="0" smtClean="0"/>
              <a:t>up to the maximum size. </a:t>
            </a:r>
          </a:p>
          <a:p>
            <a:pPr algn="ctr"/>
            <a:r>
              <a:rPr lang="en-US" b="1" dirty="0" smtClean="0"/>
              <a:t>Interpolate data points in between defined points created by scaling.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04193" y="3996222"/>
            <a:ext cx="259054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Plot borders on the same map as a contour map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04193" y="2617781"/>
            <a:ext cx="2590543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There might be something here to make it an image???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2665927" y="1602118"/>
            <a:ext cx="938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4899465" y="2340782"/>
            <a:ext cx="0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5" idx="0"/>
          </p:cNvCxnSpPr>
          <p:nvPr/>
        </p:nvCxnSpPr>
        <p:spPr>
          <a:xfrm>
            <a:off x="4899465" y="3541111"/>
            <a:ext cx="0" cy="45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5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7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4647"/>
            <a:ext cx="2122825" cy="646331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1952" y="2151839"/>
            <a:ext cx="18678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Image1:</a:t>
            </a:r>
          </a:p>
          <a:p>
            <a:pPr algn="ctr"/>
            <a:r>
              <a:rPr lang="en-US" dirty="0" smtClean="0"/>
              <a:t> Calculate </a:t>
            </a:r>
            <a:r>
              <a:rPr lang="en-US" dirty="0" smtClean="0"/>
              <a:t>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8420" y="3354106"/>
            <a:ext cx="18678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2: </a:t>
            </a:r>
          </a:p>
          <a:p>
            <a:pPr algn="ctr"/>
            <a:r>
              <a:rPr lang="en-US" dirty="0" smtClean="0"/>
              <a:t>Calculate </a:t>
            </a:r>
            <a:r>
              <a:rPr lang="en-US" dirty="0" smtClean="0"/>
              <a:t>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2849757" y="2613504"/>
            <a:ext cx="943310" cy="4683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</p:cNvCxnSpPr>
          <p:nvPr/>
        </p:nvCxnSpPr>
        <p:spPr>
          <a:xfrm flipV="1">
            <a:off x="2866225" y="3335867"/>
            <a:ext cx="926376" cy="47990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129622"/>
              </p:ext>
            </p:extLst>
          </p:nvPr>
        </p:nvGraphicFramePr>
        <p:xfrm>
          <a:off x="4097867" y="2633133"/>
          <a:ext cx="1208676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2484"/>
                <a:gridCol w="91619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775475" y="2087407"/>
            <a:ext cx="21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data array.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5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Asymmetry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70829" y="2813136"/>
            <a:ext cx="2141099" cy="64633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2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Color Variation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3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accuracy of color variegation calculation</a:t>
            </a:r>
          </a:p>
          <a:p>
            <a:r>
              <a:rPr lang="en-US" dirty="0" smtClean="0"/>
              <a:t>Standardize image capture with </a:t>
            </a:r>
            <a:r>
              <a:rPr lang="en-US" dirty="0" err="1" smtClean="0"/>
              <a:t>molescope</a:t>
            </a:r>
            <a:r>
              <a:rPr lang="en-US" dirty="0" smtClean="0"/>
              <a:t> device</a:t>
            </a:r>
          </a:p>
          <a:p>
            <a:r>
              <a:rPr lang="en-US" dirty="0" smtClean="0"/>
              <a:t>Integrate device with user-friendly smartphone application</a:t>
            </a:r>
          </a:p>
          <a:p>
            <a:r>
              <a:rPr lang="en-US" dirty="0" smtClean="0"/>
              <a:t>Test more data sets to validate image analysis</a:t>
            </a:r>
          </a:p>
          <a:p>
            <a:r>
              <a:rPr lang="en-US" dirty="0" smtClean="0"/>
              <a:t>Advertise application, find investors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5635" y="2302910"/>
            <a:ext cx="2845715" cy="258532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Perform time-lapse analysis</a:t>
            </a:r>
            <a:br>
              <a:rPr lang="en-US" dirty="0" smtClean="0"/>
            </a:br>
            <a:r>
              <a:rPr lang="en-US" dirty="0" smtClean="0"/>
              <a:t>for individual data collected</a:t>
            </a:r>
            <a:br>
              <a:rPr lang="en-US" dirty="0" smtClean="0"/>
            </a:br>
            <a:r>
              <a:rPr lang="en-US" dirty="0" smtClean="0"/>
              <a:t>from every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Border Contour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area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asymmetry</a:t>
            </a:r>
            <a:br>
              <a:rPr lang="en-US" dirty="0" smtClean="0"/>
            </a:br>
            <a:r>
              <a:rPr lang="en-US" dirty="0" smtClean="0"/>
              <a:t>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color</a:t>
            </a:r>
            <a:br>
              <a:rPr lang="en-US" dirty="0" smtClean="0"/>
            </a:br>
            <a:r>
              <a:rPr lang="en-US" dirty="0" smtClean="0"/>
              <a:t>variation</a:t>
            </a:r>
            <a:r>
              <a:rPr lang="en-US" dirty="0"/>
              <a:t> </a:t>
            </a:r>
            <a:r>
              <a:rPr lang="en-US" dirty="0" smtClean="0"/>
              <a:t>over time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 flipV="1">
            <a:off x="8422783" y="3595572"/>
            <a:ext cx="662852" cy="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8696" y="2726274"/>
            <a:ext cx="2916559" cy="17543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Analysis and Time-lapse</a:t>
            </a:r>
            <a:endParaRPr lang="en-US" dirty="0" smtClean="0"/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Asymmetry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Border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Color Variegation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 Diameter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Evolving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>
            <a:off x="8422783" y="3595574"/>
            <a:ext cx="665913" cy="7864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1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4" y="184666"/>
            <a:ext cx="5896766" cy="526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3734" y="0"/>
            <a:ext cx="1858266" cy="369332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Image 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9" y="1380419"/>
            <a:ext cx="7048465" cy="52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60012" y="3550054"/>
            <a:ext cx="2350900" cy="14773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Images requires lesion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and millimeter ruler at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same focal length for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pixel-mm conversion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factor calculation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821640" y="4288718"/>
            <a:ext cx="1738372" cy="1380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1"/>
          </p:cNvCxnSpPr>
          <p:nvPr/>
        </p:nvCxnSpPr>
        <p:spPr>
          <a:xfrm flipH="1" flipV="1">
            <a:off x="5655216" y="3910821"/>
            <a:ext cx="3904796" cy="377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5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96078" y="0"/>
            <a:ext cx="2195922" cy="369332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User Input - Cropping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" y="136361"/>
            <a:ext cx="4030883" cy="300958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96752" y="42456"/>
            <a:ext cx="4191000" cy="3197389"/>
            <a:chOff x="5238750" y="136361"/>
            <a:chExt cx="4191000" cy="3197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967" t="4286" r="16971" b="6071"/>
            <a:stretch/>
          </p:blipFill>
          <p:spPr>
            <a:xfrm>
              <a:off x="5238750" y="136361"/>
              <a:ext cx="4191000" cy="3197389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6604002" y="1009650"/>
              <a:ext cx="2344810" cy="2190749"/>
              <a:chOff x="6604002" y="1009650"/>
              <a:chExt cx="2344810" cy="219074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772400" y="1009650"/>
                <a:ext cx="1176412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Ruler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04002" y="2824914"/>
                <a:ext cx="711198" cy="37548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88004" y="3507023"/>
            <a:ext cx="4400550" cy="3352800"/>
            <a:chOff x="588005" y="3505200"/>
            <a:chExt cx="4400550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6544" t="4151" r="16625" b="5283"/>
            <a:stretch/>
          </p:blipFill>
          <p:spPr>
            <a:xfrm>
              <a:off x="588005" y="3505200"/>
              <a:ext cx="4400550" cy="33528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865534" y="4133850"/>
              <a:ext cx="2749547" cy="1885950"/>
              <a:chOff x="1865534" y="4133850"/>
              <a:chExt cx="2749547" cy="188595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46684" y="4133850"/>
                <a:ext cx="1168397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Mole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865534" y="4812268"/>
                <a:ext cx="1220566" cy="12075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1807" t="14707" r="21292" b="30632"/>
          <a:stretch/>
        </p:blipFill>
        <p:spPr>
          <a:xfrm>
            <a:off x="6303438" y="4652210"/>
            <a:ext cx="2069431" cy="105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9239" t="6772" r="18602" b="16378"/>
          <a:stretch/>
        </p:blipFill>
        <p:spPr>
          <a:xfrm>
            <a:off x="9304421" y="3593431"/>
            <a:ext cx="2582779" cy="2823411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3" idx="3"/>
            <a:endCxn id="6" idx="1"/>
          </p:cNvCxnSpPr>
          <p:nvPr/>
        </p:nvCxnSpPr>
        <p:spPr>
          <a:xfrm flipV="1">
            <a:off x="4803721" y="1641151"/>
            <a:ext cx="69303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0"/>
          </p:cNvCxnSpPr>
          <p:nvPr/>
        </p:nvCxnSpPr>
        <p:spPr>
          <a:xfrm>
            <a:off x="9687752" y="1641151"/>
            <a:ext cx="908059" cy="195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3" idx="1"/>
          </p:cNvCxnSpPr>
          <p:nvPr/>
        </p:nvCxnSpPr>
        <p:spPr>
          <a:xfrm flipV="1">
            <a:off x="4988554" y="5181600"/>
            <a:ext cx="1314884" cy="18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2"/>
            <a:endCxn id="7" idx="0"/>
          </p:cNvCxnSpPr>
          <p:nvPr/>
        </p:nvCxnSpPr>
        <p:spPr>
          <a:xfrm rot="5400000">
            <a:off x="2607740" y="3326482"/>
            <a:ext cx="36108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0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53567" y="0"/>
            <a:ext cx="2238433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Finding the mm/pixel</a:t>
            </a:r>
            <a:br>
              <a:rPr lang="en-US" dirty="0" smtClean="0"/>
            </a:br>
            <a:r>
              <a:rPr lang="en-US" dirty="0" smtClean="0"/>
              <a:t>conversion factor (CF)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4364" y="884638"/>
            <a:ext cx="8089599" cy="4823253"/>
            <a:chOff x="2181079" y="943884"/>
            <a:chExt cx="8089599" cy="48232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1807" t="14707" r="21292" b="30632"/>
            <a:stretch/>
          </p:blipFill>
          <p:spPr>
            <a:xfrm>
              <a:off x="2181079" y="1628272"/>
              <a:ext cx="8089599" cy="4138865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754999" y="943884"/>
              <a:ext cx="3073914" cy="1751550"/>
              <a:chOff x="2754999" y="943884"/>
              <a:chExt cx="3073914" cy="175155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855496" y="1941093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724402" y="1756607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>
                <a:stCxn id="2" idx="6"/>
                <a:endCxn id="6" idx="4"/>
              </p:cNvCxnSpPr>
              <p:nvPr/>
            </p:nvCxnSpPr>
            <p:spPr>
              <a:xfrm flipV="1">
                <a:off x="3112169" y="2013281"/>
                <a:ext cx="1740570" cy="56149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6" idx="2"/>
              </p:cNvCxnSpPr>
              <p:nvPr/>
            </p:nvCxnSpPr>
            <p:spPr>
              <a:xfrm flipV="1">
                <a:off x="3112169" y="1884944"/>
                <a:ext cx="1612233" cy="184486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82454" y="2326102"/>
                <a:ext cx="40588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dx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18223" y="2072389"/>
                <a:ext cx="41069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dy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0"/>
              </p:cNvCxnSpPr>
              <p:nvPr/>
            </p:nvCxnSpPr>
            <p:spPr>
              <a:xfrm flipV="1">
                <a:off x="4185394" y="2041355"/>
                <a:ext cx="0" cy="284747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2" idx="1"/>
              </p:cNvCxnSpPr>
              <p:nvPr/>
            </p:nvCxnSpPr>
            <p:spPr>
              <a:xfrm flipH="1" flipV="1">
                <a:off x="4852738" y="2039786"/>
                <a:ext cx="565485" cy="217269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noFill/>
                  <a:ln w="31750"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8000"/>
                    </a:stretch>
                  </a:blipFill>
                  <a:ln w="317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3722861" y="1371630"/>
                <a:ext cx="402442" cy="56946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6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35063" y="0"/>
            <a:ext cx="1456937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Detecting the</a:t>
            </a:r>
            <a:br>
              <a:rPr lang="en-US" dirty="0" smtClean="0"/>
            </a:br>
            <a:r>
              <a:rPr lang="en-US" dirty="0" smtClean="0"/>
              <a:t>lesion border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152" t="5589" r="13421" b="11922"/>
          <a:stretch/>
        </p:blipFill>
        <p:spPr>
          <a:xfrm>
            <a:off x="4493795" y="220578"/>
            <a:ext cx="3304673" cy="323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2" t="18480" r="55439" b="54152"/>
          <a:stretch/>
        </p:blipFill>
        <p:spPr>
          <a:xfrm>
            <a:off x="571522" y="2020862"/>
            <a:ext cx="3009880" cy="31442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67403" y="2381807"/>
            <a:ext cx="3096128" cy="2422359"/>
            <a:chOff x="6384757" y="3978440"/>
            <a:chExt cx="3096128" cy="2422359"/>
          </a:xfrm>
        </p:grpSpPr>
        <p:sp>
          <p:nvSpPr>
            <p:cNvPr id="5" name="TextBox 4"/>
            <p:cNvSpPr txBox="1"/>
            <p:nvPr/>
          </p:nvSpPr>
          <p:spPr>
            <a:xfrm>
              <a:off x="6384757" y="3978440"/>
              <a:ext cx="3096128" cy="242235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XY Coordinates for the Border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2259" t="25274" r="62699" b="49507"/>
            <a:stretch/>
          </p:blipFill>
          <p:spPr>
            <a:xfrm>
              <a:off x="6954253" y="4349290"/>
              <a:ext cx="1957136" cy="18448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493795" y="4004162"/>
            <a:ext cx="3435034" cy="2703096"/>
            <a:chOff x="4221060" y="4010526"/>
            <a:chExt cx="3435034" cy="2703096"/>
          </a:xfrm>
        </p:grpSpPr>
        <p:sp>
          <p:nvSpPr>
            <p:cNvPr id="10" name="TextBox 9"/>
            <p:cNvSpPr txBox="1"/>
            <p:nvPr/>
          </p:nvSpPr>
          <p:spPr>
            <a:xfrm>
              <a:off x="4221060" y="4010526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4228" t="7134" r="16111" b="13158"/>
            <a:stretch/>
          </p:blipFill>
          <p:spPr>
            <a:xfrm>
              <a:off x="4809612" y="4386080"/>
              <a:ext cx="2257929" cy="2249211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>
            <a:stCxn id="3" idx="3"/>
            <a:endCxn id="2" idx="1"/>
          </p:cNvCxnSpPr>
          <p:nvPr/>
        </p:nvCxnSpPr>
        <p:spPr>
          <a:xfrm flipV="1">
            <a:off x="3581402" y="1836599"/>
            <a:ext cx="912393" cy="175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5" idx="1"/>
          </p:cNvCxnSpPr>
          <p:nvPr/>
        </p:nvCxnSpPr>
        <p:spPr>
          <a:xfrm flipV="1">
            <a:off x="3581402" y="3592987"/>
            <a:ext cx="47860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  <a:endCxn id="10" idx="1"/>
          </p:cNvCxnSpPr>
          <p:nvPr/>
        </p:nvCxnSpPr>
        <p:spPr>
          <a:xfrm>
            <a:off x="3581402" y="3592988"/>
            <a:ext cx="912393" cy="1762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4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82447" y="0"/>
            <a:ext cx="1409553" cy="64633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the</a:t>
            </a:r>
            <a:br>
              <a:rPr lang="en-US" dirty="0" smtClean="0"/>
            </a:br>
            <a:r>
              <a:rPr lang="en-US" dirty="0" smtClean="0"/>
              <a:t>lesion area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8549" y="2402301"/>
            <a:ext cx="3435034" cy="2703096"/>
            <a:chOff x="419099" y="2301345"/>
            <a:chExt cx="3435034" cy="2703096"/>
          </a:xfrm>
        </p:grpSpPr>
        <p:sp>
          <p:nvSpPr>
            <p:cNvPr id="11" name="TextBox 10"/>
            <p:cNvSpPr txBox="1"/>
            <p:nvPr/>
          </p:nvSpPr>
          <p:spPr>
            <a:xfrm>
              <a:off x="419099" y="2301345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4228" t="7134" r="16111" b="13158"/>
            <a:stretch/>
          </p:blipFill>
          <p:spPr>
            <a:xfrm>
              <a:off x="1036231" y="2672666"/>
              <a:ext cx="2200770" cy="2192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937634" y="3430683"/>
            <a:ext cx="2800638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Sum the number of pixels </a:t>
            </a:r>
            <a:br>
              <a:rPr lang="en-US" dirty="0" smtClean="0"/>
            </a:br>
            <a:r>
              <a:rPr lang="en-US" dirty="0" smtClean="0"/>
              <a:t>considered</a:t>
            </a:r>
            <a:r>
              <a:rPr lang="en-US" dirty="0"/>
              <a:t> </a:t>
            </a:r>
            <a:r>
              <a:rPr lang="en-US" dirty="0" smtClean="0"/>
              <a:t>part of the mole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>
            <a:off x="3833583" y="3753849"/>
            <a:ext cx="1104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Convert the area</a:t>
                </a:r>
                <a:br>
                  <a:rPr lang="en-US" dirty="0" smtClean="0"/>
                </a:br>
                <a:r>
                  <a:rPr lang="en-US" dirty="0" smtClean="0"/>
                  <a:t> to millimeters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1619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3" idx="3"/>
            <a:endCxn id="18" idx="1"/>
          </p:cNvCxnSpPr>
          <p:nvPr/>
        </p:nvCxnSpPr>
        <p:spPr>
          <a:xfrm>
            <a:off x="7738272" y="3753849"/>
            <a:ext cx="110405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5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</TotalTime>
  <Words>1093</Words>
  <Application>Microsoft Macintosh PowerPoint</Application>
  <PresentationFormat>Custom</PresentationFormat>
  <Paragraphs>259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The MegaDerm 3000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  <vt:lpstr>Future Directions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Leahy</dc:creator>
  <cp:lastModifiedBy>Laura Kenyon</cp:lastModifiedBy>
  <cp:revision>62</cp:revision>
  <dcterms:created xsi:type="dcterms:W3CDTF">2016-10-10T17:10:57Z</dcterms:created>
  <dcterms:modified xsi:type="dcterms:W3CDTF">2016-10-23T06:52:33Z</dcterms:modified>
</cp:coreProperties>
</file>